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37" r:id="rId3"/>
    <p:sldId id="338" r:id="rId4"/>
    <p:sldId id="339" r:id="rId5"/>
    <p:sldId id="340" r:id="rId6"/>
    <p:sldId id="359" r:id="rId7"/>
    <p:sldId id="341" r:id="rId8"/>
    <p:sldId id="342" r:id="rId9"/>
    <p:sldId id="344" r:id="rId10"/>
    <p:sldId id="345" r:id="rId11"/>
    <p:sldId id="350" r:id="rId12"/>
    <p:sldId id="346" r:id="rId13"/>
    <p:sldId id="347" r:id="rId14"/>
    <p:sldId id="348" r:id="rId15"/>
    <p:sldId id="349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CD68A41-365E-473C-BCF5-BBA281BC0236}">
          <p14:sldIdLst>
            <p14:sldId id="256"/>
            <p14:sldId id="337"/>
            <p14:sldId id="338"/>
            <p14:sldId id="339"/>
            <p14:sldId id="340"/>
            <p14:sldId id="359"/>
            <p14:sldId id="341"/>
            <p14:sldId id="342"/>
            <p14:sldId id="344"/>
            <p14:sldId id="345"/>
            <p14:sldId id="350"/>
            <p14:sldId id="346"/>
            <p14:sldId id="347"/>
            <p14:sldId id="348"/>
            <p14:sldId id="349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32" autoAdjust="0"/>
    <p:restoredTop sz="94671" autoAdjust="0"/>
  </p:normalViewPr>
  <p:slideViewPr>
    <p:cSldViewPr>
      <p:cViewPr varScale="1">
        <p:scale>
          <a:sx n="97" d="100"/>
          <a:sy n="97" d="100"/>
        </p:scale>
        <p:origin x="133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6AE85-F6F5-4F3E-B19B-D1357996D50E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58C53-817F-4CCD-946F-E9FD1278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00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BDD265B-0A75-4C80-A41C-E9A4420F3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077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2F933D1-F972-4046-9240-A5EDEF8C77A6}" type="slidenum">
              <a:rPr lang="en-US" sz="1200"/>
              <a:pPr/>
              <a:t>1</a:t>
            </a:fld>
            <a:endParaRPr lang="en-US" sz="1200" dirty="0"/>
          </a:p>
        </p:txBody>
      </p:sp>
      <p:sp>
        <p:nvSpPr>
          <p:cNvPr id="71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5977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DD265B-0A75-4C80-A41C-E9A4420F3C1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20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KHRppt1_titlemast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895600"/>
            <a:ext cx="7315200" cy="5334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Name of Presentation - Arial 30 pt</a:t>
            </a:r>
            <a:br>
              <a:rPr lang="en-US"/>
            </a:b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7315200" cy="685800"/>
          </a:xfrm>
        </p:spPr>
        <p:txBody>
          <a:bodyPr/>
          <a:lstStyle>
            <a:lvl1pPr marL="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Date of presentation - Arial 22 pt</a:t>
            </a:r>
          </a:p>
        </p:txBody>
      </p:sp>
    </p:spTree>
    <p:extLst>
      <p:ext uri="{BB962C8B-B14F-4D97-AF65-F5344CB8AC3E}">
        <p14:creationId xmlns:p14="http://schemas.microsoft.com/office/powerpoint/2010/main" val="2212254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9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143000"/>
            <a:ext cx="20002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43000"/>
            <a:ext cx="584835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7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07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4356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924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981200"/>
            <a:ext cx="3924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4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78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19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51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4749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204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430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8001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6248400" y="4572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5320857A-BE0D-4D94-91F5-4A668CC00254}" type="slidenum">
              <a:rPr lang="en-US" sz="1400" smtClean="0">
                <a:solidFill>
                  <a:srgbClr val="0070C0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100" dirty="0">
              <a:solidFill>
                <a:srgbClr val="0070C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496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4960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4960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4960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496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496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496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496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496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tabLst>
          <a:tab pos="0" algn="l"/>
        </a:tabLst>
        <a:defRPr sz="2200">
          <a:solidFill>
            <a:srgbClr val="0049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-"/>
        <a:tabLst>
          <a:tab pos="0" algn="l"/>
        </a:tabLst>
        <a:defRPr sz="2200">
          <a:solidFill>
            <a:srgbClr val="00496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-"/>
        <a:tabLst>
          <a:tab pos="0" algn="l"/>
        </a:tabLst>
        <a:defRPr sz="1700">
          <a:solidFill>
            <a:srgbClr val="00496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-"/>
        <a:tabLst>
          <a:tab pos="0" algn="l"/>
        </a:tabLst>
        <a:defRPr sz="1700">
          <a:solidFill>
            <a:srgbClr val="00496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-"/>
        <a:tabLst>
          <a:tab pos="0" algn="l"/>
        </a:tabLst>
        <a:defRPr sz="1700">
          <a:solidFill>
            <a:srgbClr val="00496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-"/>
        <a:tabLst>
          <a:tab pos="0" algn="l"/>
        </a:tabLst>
        <a:defRPr sz="1700">
          <a:solidFill>
            <a:srgbClr val="00496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-"/>
        <a:tabLst>
          <a:tab pos="0" algn="l"/>
        </a:tabLst>
        <a:defRPr sz="1700">
          <a:solidFill>
            <a:srgbClr val="00496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-"/>
        <a:tabLst>
          <a:tab pos="0" algn="l"/>
        </a:tabLst>
        <a:defRPr sz="1700">
          <a:solidFill>
            <a:srgbClr val="00496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-"/>
        <a:tabLst>
          <a:tab pos="0" algn="l"/>
        </a:tabLst>
        <a:defRPr sz="1700">
          <a:solidFill>
            <a:srgbClr val="00496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438400"/>
            <a:ext cx="7315200" cy="53340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Patent Law and Other Intellectual Property Issues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500584"/>
            <a:ext cx="8153400" cy="685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en-US" sz="2400" b="1" dirty="0" smtClean="0">
              <a:latin typeface="+mj-lt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sz="2400" b="1" dirty="0"/>
              <a:t>February </a:t>
            </a:r>
            <a:r>
              <a:rPr lang="en-US" sz="2400" b="1" dirty="0" smtClean="0"/>
              <a:t>16, </a:t>
            </a:r>
            <a:r>
              <a:rPr lang="en-US" sz="2400" b="1" dirty="0" smtClean="0"/>
              <a:t>2016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400" b="1" dirty="0" smtClean="0"/>
              <a:t>IEEE-IAS </a:t>
            </a:r>
            <a:r>
              <a:rPr lang="en-US" sz="2400" b="1" dirty="0"/>
              <a:t>Atlanta Chapter</a:t>
            </a:r>
            <a:endParaRPr lang="en-US" sz="2000" b="1" dirty="0" smtClean="0">
              <a:latin typeface="+mj-lt"/>
            </a:endParaRPr>
          </a:p>
          <a:p>
            <a:pPr algn="ctr" eaLnBrk="1" hangingPunct="1">
              <a:lnSpc>
                <a:spcPct val="80000"/>
              </a:lnSpc>
            </a:pPr>
            <a:endParaRPr lang="en-US" sz="2000" b="1" dirty="0" smtClean="0">
              <a:latin typeface="+mj-lt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 smtClean="0">
                <a:latin typeface="+mj-lt"/>
              </a:rPr>
              <a:t>Jason M. </a:t>
            </a:r>
            <a:r>
              <a:rPr lang="en-US" sz="2000" b="1" dirty="0" err="1" smtClean="0">
                <a:latin typeface="+mj-lt"/>
              </a:rPr>
              <a:t>Perilla</a:t>
            </a:r>
            <a:endParaRPr lang="en-US" sz="2000" b="1" dirty="0" smtClean="0">
              <a:latin typeface="+mj-lt"/>
            </a:endParaRP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001000" cy="838200"/>
          </a:xfrm>
        </p:spPr>
        <p:txBody>
          <a:bodyPr/>
          <a:lstStyle/>
          <a:p>
            <a:r>
              <a:rPr lang="en-US" dirty="0" smtClean="0"/>
              <a:t>Studio Arrangement</a:t>
            </a:r>
            <a:br>
              <a:rPr lang="en-US" dirty="0" smtClean="0"/>
            </a:br>
            <a:r>
              <a:rPr lang="en-US" dirty="0" smtClean="0"/>
              <a:t>US 8,676,045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675" y="0"/>
            <a:ext cx="4886325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27" y="33969"/>
            <a:ext cx="4052888" cy="40356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555" y="80176"/>
            <a:ext cx="3538077" cy="4000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4" y="4023266"/>
            <a:ext cx="3095625" cy="2932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339" y="1856213"/>
            <a:ext cx="4333875" cy="28407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0" y="3276600"/>
            <a:ext cx="4929188" cy="34013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6689" y="4977299"/>
            <a:ext cx="3228229" cy="18980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8800" y="-19024"/>
            <a:ext cx="3539754" cy="120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2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828800"/>
            <a:ext cx="8001000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Fall within one of the four statutory categories in 35 U.S.C. §101: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Process, machine, article of manufacture, composition of matter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Judicial exceptions: laws of nature, natural phenomena, abstract ideas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Novelty under </a:t>
            </a:r>
            <a:r>
              <a:rPr lang="en-US" dirty="0" smtClean="0"/>
              <a:t>§102 – No one has done exactly this before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Non-Obvious under §103 – Even if no one has done exactly this, a skilled artisan would not modify one or more teachings of the prior art to arrive at the claimed invention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990600"/>
            <a:ext cx="8001000" cy="838200"/>
          </a:xfrm>
        </p:spPr>
        <p:txBody>
          <a:bodyPr/>
          <a:lstStyle/>
          <a:p>
            <a:r>
              <a:rPr lang="en-US" dirty="0" smtClean="0"/>
              <a:t>Patentability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28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Concept: An inventor writes a description of his or her invention and mails it to himself.  The postmark proves the date of invention.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Not really a patent in any respect, but it helped to prove conception, which could be relevant under the pre-AIA first to invent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1" u="sng" dirty="0" smtClean="0"/>
              <a:t>No longer useful under AIA first-inventor-to-file system in place since 2013</a:t>
            </a:r>
          </a:p>
          <a:p>
            <a:pPr marL="0" indent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the “Poor Man’s Patent” Still Exist?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93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i="1" u="sng" dirty="0" smtClean="0"/>
              <a:t>File as early as possible!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Low cost approach to get idea on paper with patent office quickly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Can be narrative based; no claims or drawings required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No working prototype needed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Must be followed by non-provisional application within one year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Provisional Patent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72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Strict formal requirements as to black-and-white line art drawings, specification, claims, and abstract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Continuing applications – follow-on applications to obtain broader scope or cover different inventions/embodiments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Cannot extend patent term beyond 20 years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Design applications – Simple drawing-focused applications to cover ornamental designs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Plant applications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Non-Provisional Patent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98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Under first-inventor-to-file, it is possible that a later inventor but earlier applicant will obtain the patent for an invention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By waiting to file, additional art may be published that can preclude a patent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It is crucial that a patent application be filed </a:t>
            </a:r>
            <a:r>
              <a:rPr lang="en-US" sz="2400" b="1" i="1" u="sng" dirty="0" smtClean="0"/>
              <a:t>before one year</a:t>
            </a:r>
            <a:r>
              <a:rPr lang="en-US" sz="2400" b="1" dirty="0" smtClean="0"/>
              <a:t> after any public disclosure, public use, or offers to sell the invention by the inventor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Many clients file before any public disclosure to preserve foreign rights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38200"/>
            <a:ext cx="8001000" cy="838200"/>
          </a:xfrm>
        </p:spPr>
        <p:txBody>
          <a:bodyPr/>
          <a:lstStyle/>
          <a:p>
            <a:r>
              <a:rPr lang="en-US" dirty="0" smtClean="0"/>
              <a:t>Filing Deadlines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72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905000"/>
            <a:ext cx="8001000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Typically, more than $10,000 – not a vanity exercise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Large corporations can pay nearly $20,000 in patent office fees alone!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AIA introduced a 75% discount for some small inventors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Costs and fees continue at certain intervals across the lifetime of the patent: before and at filing, during prosecution, at issuance, and for maintenance fees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990600"/>
            <a:ext cx="8001000" cy="838200"/>
          </a:xfrm>
        </p:spPr>
        <p:txBody>
          <a:bodyPr/>
          <a:lstStyle/>
          <a:p>
            <a:r>
              <a:rPr lang="en-US" dirty="0" smtClean="0"/>
              <a:t>Patent 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1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A search is not required to file a patent application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If you perform a search, anything material to patentability must be disclosed to the patent office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From a cost perspective, it may be better to file a provisional application without a search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Google Patents is a good self-directed search option for independent inventors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Patentability Searches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9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All interactions with USPTO must be done by the applicant </a:t>
            </a:r>
            <a:r>
              <a:rPr lang="en-US" i="1" dirty="0" smtClean="0"/>
              <a:t>pro se</a:t>
            </a:r>
            <a:r>
              <a:rPr lang="en-US" dirty="0" smtClean="0"/>
              <a:t> or by a registered practitioner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Practitioners must have an approved undergraduate degree in science or engineering or meet coursework requirements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Practitioners are not required to have a law degree, but many do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Registration not required for representation related to patent litigation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Filing &amp; Examination of Patent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44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Patents protect the exclusive rights of inventors to their respective inventions for a limited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Encourages innovation via reward of limited monopoly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Facilitate sharing of knowledge via public disclosure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Bargain Theory – Monopoly granted in exchange for public disclosure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Constitutional Basis – Article I, Section 8, Clause 8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Patent?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15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Examination performed by 8000 examiners in Alexandria, satellite offices, or anywhere – including Georgia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Examiners conduct a search of the prior art (patents &amp; publications) and typically send a rejection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Applicants respond to the rejections with arguments or amendments to claims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During prosecution, claims are given a broadest reasonable interpretation, while in litigation, they are given their plain and ordinary meaning in view of the specification and prosecution history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Filing &amp; Examination of Patent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47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4269" y="1600200"/>
            <a:ext cx="8001000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US patents effective only in US; can prevent import of infringing products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Paris Convention &amp; Patent Cooperation Treaty facilitate claims of priority to a U.S. application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Foreign filing process must be initiated no more than one year after earliest priority date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PCT streamlines the process and allows delay of national filings for 30 months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Foreign filing is extremely expensive!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4269" y="838200"/>
            <a:ext cx="8001000" cy="838200"/>
          </a:xfrm>
        </p:spPr>
        <p:txBody>
          <a:bodyPr/>
          <a:lstStyle/>
          <a:p>
            <a:r>
              <a:rPr lang="en-US" dirty="0" smtClean="0"/>
              <a:t>Foreign Patent Protection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74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Patent assignments should be recorded with the USPTO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Absent assignment of ownership, inventors are presumed to have an equal and undivided interest in the patent, regardless of the relative contribution of each inventor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95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752600"/>
            <a:ext cx="8001000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Important issue; can render patent invalid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Defined relative to claimed subject matter, not unclaimed subject matter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Merely assisting implementation, being on a team, or supervising a team does not automatically make a person an inventor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Avoid </a:t>
            </a:r>
            <a:r>
              <a:rPr lang="en-US" b="1" dirty="0" err="1" smtClean="0"/>
              <a:t>inventorship</a:t>
            </a:r>
            <a:r>
              <a:rPr lang="en-US" b="1" dirty="0" smtClean="0"/>
              <a:t> entanglements!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i="1" u="sng" dirty="0" smtClean="0"/>
              <a:t>File a provisional application or establish a clear contractual obligation to assign before brainstorming with others, or the other person could wind up owning an equal interest in the patent!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914400"/>
            <a:ext cx="8001000" cy="838200"/>
          </a:xfrm>
        </p:spPr>
        <p:txBody>
          <a:bodyPr/>
          <a:lstStyle/>
          <a:p>
            <a:r>
              <a:rPr lang="en-US" dirty="0" smtClean="0"/>
              <a:t>Inventorship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45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Patents are by definition public, and inventions are released to the public domain after 20 years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Trade secrets can persist indefinitely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However, a patent is recommended for any invention that is publicly released and susceptible to reverse engineering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Note: </a:t>
            </a:r>
            <a:r>
              <a:rPr lang="en-US" sz="2400" b="1" i="1" u="sng" dirty="0"/>
              <a:t>r</a:t>
            </a:r>
            <a:r>
              <a:rPr lang="en-US" sz="2400" b="1" i="1" u="sng" dirty="0" smtClean="0"/>
              <a:t>everse engineering is generally legal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Patents Instead of Trade Secrets?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9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Copyrights protect an expression of an idea, not the underlying idea itself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For example, a copyright of computer software protects direct copying of the software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Copyright does not protect against competitors developing software that offers the same functionality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Patents Instead of Copyrights?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5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A patent grants the inventor a right to exclude others from practicing (making/using/selling/importing) an invention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A patent does not automatically entitle an inventor to practice his or her invention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Secrecy orders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Blocking patents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Right to Exclude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04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27038"/>
          </a:xfrm>
        </p:spPr>
        <p:txBody>
          <a:bodyPr/>
          <a:lstStyle/>
          <a:p>
            <a:r>
              <a:rPr lang="en-US" sz="2800" dirty="0" smtClean="0"/>
              <a:t>Blocking Patent Hypothetical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Patent A (filed first)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stool comprising three legs and a seat.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Patent B (filed second)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 stool comprising four legs and a seat.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124200"/>
            <a:ext cx="1552575" cy="3152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124200"/>
            <a:ext cx="233157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Patent A: A stool comprising three legs and a seat.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Patent B: A stool comprising four legs and a seat.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The inventor of Patent B cannot sell four-legged stools without a license of Patent A because four-legged stools fall under the scope of both patents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Although Patent A would be earlier filed in this example, Patent A may be granted before Patent B or even </a:t>
            </a:r>
            <a:r>
              <a:rPr lang="en-US" sz="2400" b="1" i="1" u="sng" dirty="0" smtClean="0"/>
              <a:t>after</a:t>
            </a:r>
            <a:r>
              <a:rPr lang="en-US" sz="2400" dirty="0" smtClean="0"/>
              <a:t> Patent B due to delays at the patent office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Blocking Patent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05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172" y="1447800"/>
            <a:ext cx="8001000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Patents are enforceable only after being granted (2+ years after filing)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Damages may be payable on infringement calculated starting from the time of application publication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Publication is at 18 months or can be requested earlier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Publication is mandatory for foreign filing, voluntary otherwise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Thus, for a purely domestic filing, the patent application may be kept secret until a patent is granted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 patent expires 20 years from date of filing and may be extended in days or years due to delays at the patent office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 patent can expire for failure to pay maintenance fees, although revival is possible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172" y="609600"/>
            <a:ext cx="8001000" cy="838200"/>
          </a:xfrm>
        </p:spPr>
        <p:txBody>
          <a:bodyPr/>
          <a:lstStyle/>
          <a:p>
            <a:r>
              <a:rPr lang="en-US" dirty="0" smtClean="0"/>
              <a:t>Enforceability, Publication, and Expiration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07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855076"/>
            <a:ext cx="8001000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“Software” patents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“Outrageous” patents frequently discussed by media and blogs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Misplaced emphasis on reading first page of patent (title &amp; abstract), which are intentionally broad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Scope of protection defined by claims at the end of the patent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Even claims are difficult to interpret without detailed study of entire specification and prosecution file history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990600"/>
            <a:ext cx="8001000" cy="838200"/>
          </a:xfrm>
        </p:spPr>
        <p:txBody>
          <a:bodyPr/>
          <a:lstStyle/>
          <a:p>
            <a:r>
              <a:rPr lang="en-US" dirty="0" smtClean="0"/>
              <a:t>Misconceptions about what Patents Cover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4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3932</TotalTime>
  <Words>1280</Words>
  <Application>Microsoft Office PowerPoint</Application>
  <PresentationFormat>On-screen Show (4:3)</PresentationFormat>
  <Paragraphs>121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ＭＳ Ｐゴシック</vt:lpstr>
      <vt:lpstr>Arial</vt:lpstr>
      <vt:lpstr>Blank Presentation</vt:lpstr>
      <vt:lpstr>Patent Law and Other Intellectual Property Issues</vt:lpstr>
      <vt:lpstr>What Is a Patent?</vt:lpstr>
      <vt:lpstr>Why Patents Instead of Trade Secrets?</vt:lpstr>
      <vt:lpstr>Why Patents Instead of Copyrights?</vt:lpstr>
      <vt:lpstr>The Right to Exclude</vt:lpstr>
      <vt:lpstr>Blocking Patent Hypothetical</vt:lpstr>
      <vt:lpstr>Blocking Patent Example</vt:lpstr>
      <vt:lpstr>Enforceability, Publication, and Expiration</vt:lpstr>
      <vt:lpstr>Misconceptions about what Patents Cover</vt:lpstr>
      <vt:lpstr>Studio Arrangement US 8,676,045</vt:lpstr>
      <vt:lpstr>PowerPoint Presentation</vt:lpstr>
      <vt:lpstr>Patentability Requirements</vt:lpstr>
      <vt:lpstr>Does the “Poor Man’s Patent” Still Exist?</vt:lpstr>
      <vt:lpstr>Provisional Patent Applications</vt:lpstr>
      <vt:lpstr>Non-Provisional Patent Applications</vt:lpstr>
      <vt:lpstr>Filing Deadlines</vt:lpstr>
      <vt:lpstr>Patent Costs</vt:lpstr>
      <vt:lpstr>Patentability Searches</vt:lpstr>
      <vt:lpstr>Filing &amp; Examination of Patent Applications</vt:lpstr>
      <vt:lpstr>Filing &amp; Examination of Patent Applications</vt:lpstr>
      <vt:lpstr>Foreign Patent Protection</vt:lpstr>
      <vt:lpstr>Assignments</vt:lpstr>
      <vt:lpstr>Inventorship</vt:lpstr>
    </vt:vector>
  </TitlesOfParts>
  <Company>Michael Johnson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Perilla, Jason</cp:lastModifiedBy>
  <cp:revision>181</cp:revision>
  <cp:lastPrinted>2016-02-16T16:04:54Z</cp:lastPrinted>
  <dcterms:created xsi:type="dcterms:W3CDTF">2007-03-30T14:52:10Z</dcterms:created>
  <dcterms:modified xsi:type="dcterms:W3CDTF">2016-02-16T16:08:06Z</dcterms:modified>
</cp:coreProperties>
</file>